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5BA3"/>
    <a:srgbClr val="007F80"/>
    <a:srgbClr val="F3C7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10"/>
    <p:restoredTop sz="94694"/>
  </p:normalViewPr>
  <p:slideViewPr>
    <p:cSldViewPr snapToGrid="0" snapToObjects="1">
      <p:cViewPr varScale="1">
        <p:scale>
          <a:sx n="104" d="100"/>
          <a:sy n="104" d="100"/>
        </p:scale>
        <p:origin x="3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04" d="100"/>
          <a:sy n="104" d="100"/>
        </p:scale>
        <p:origin x="4578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1BB925-E529-8E47-90F4-1453EC20BF5E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7BEF85-B46D-A94E-8C55-21712C28B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021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BEF85-B46D-A94E-8C55-21712C28B93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50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68A0E-872C-445C-79F9-2936B1D1ED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84D057-CE64-7781-942B-B237D1B4B7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EE341-4258-7C23-E699-815E7F31C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29EBD-D39D-F249-AFFF-E2BFB3180E77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B2AD7-6B17-CBA1-768F-C589DB2BC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12E840-0276-6C99-78DB-43C403F05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29F1-DC35-C34F-BC43-56622F248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546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5FB62-2B79-BA7D-B7C4-92DD9C178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5F8C15-AF60-6D72-12D7-5B98F24A17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683580-1292-BDC4-3F83-CEE6D9130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29EBD-D39D-F249-AFFF-E2BFB3180E77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CC5506-A6F3-247A-0DE5-855B782DE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976482-344F-A636-D49E-DEEE7EC35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29F1-DC35-C34F-BC43-56622F248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764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169710-2C5E-FA67-82CB-450EE47A25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CB02F-5E97-294D-31D7-B3A825C963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320385-B197-DF64-A7C5-7BFC2AF20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29EBD-D39D-F249-AFFF-E2BFB3180E77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C71DD-EDAE-00A3-48B9-7A201FA2C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296AAF-6EF7-2A9B-7707-3A135C49A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29F1-DC35-C34F-BC43-56622F248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478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9EE96-7F29-596F-FE22-6D4D84EF4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25E64-EF30-A1B5-55DF-6EBD0310BE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9E5CFA-09C1-292C-6BC2-CAB704FCC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29EBD-D39D-F249-AFFF-E2BFB3180E77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A7280-40C7-E14C-FC81-3CC1BB22D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7D4FB-756C-5049-B7F3-434521E6A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29F1-DC35-C34F-BC43-56622F248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325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42610-5648-64CB-2D5A-AF8842573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EB2B00-C2C9-DE55-93DC-56B09B95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C35D6-DE05-9EA3-853A-909896CC8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29EBD-D39D-F249-AFFF-E2BFB3180E77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B8FBA-0F71-7388-BBEF-A293389C8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2284A-B32D-C0CC-2565-61288D58E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29F1-DC35-C34F-BC43-56622F248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31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2E2A0-542F-AE13-8C21-2CC29ACA4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BED1E-448F-0A5B-BEDC-B3B22AA451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F2EAD7-8E86-79B0-E4B1-8B62A4F7CE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17ADCE-A384-3EC1-8CF4-AF2A0F96E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29EBD-D39D-F249-AFFF-E2BFB3180E77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B2335F-D57B-F3FB-0159-C595A2AAB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28DD4-4319-569B-C31B-1BCBD5471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29F1-DC35-C34F-BC43-56622F248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62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51AA3-9785-7025-D3A6-62FE27D5F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74C297-B64A-57A5-839C-D6C1CF3A9B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F343A-3A52-A22C-7F3B-B05710BE9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C8D148-31F6-9168-98DB-A092E67879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B025BE-1EC4-B4A8-788E-091D06B704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8B20E3-0C42-2892-2CCE-E865B23B8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29EBD-D39D-F249-AFFF-E2BFB3180E77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47C12E-593C-B7B6-BECB-8D7BAB99D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8E8D23-97D8-AECD-0EA2-978B7A73D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29F1-DC35-C34F-BC43-56622F248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197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1E19C-0B0C-8C8F-C86B-AB2552A8B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702A9-5D89-E4D2-1E0C-C0798577B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29EBD-D39D-F249-AFFF-E2BFB3180E77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84E5DB-7725-06C7-6CC7-9AD862829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EF44D5-AE83-9086-625D-E78EB2631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29F1-DC35-C34F-BC43-56622F248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119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A595AB-EB8F-266A-9922-7B8E31DA8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29EBD-D39D-F249-AFFF-E2BFB3180E77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879CE2-6F24-7F0E-18CA-88D89B25A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CF8A1-E78A-D0D8-5DFF-90308C952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29F1-DC35-C34F-BC43-56622F248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135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DAFBF-B3B9-B564-1AA2-8EACAFC9D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F8DB6-19C4-0D5B-22B9-30B5A3593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B1E863-EE40-C268-C955-EF8D2EB1A6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65971F-4BD3-E5FE-C887-3ED7B08D2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29EBD-D39D-F249-AFFF-E2BFB3180E77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30320C-2B47-F6E8-43FF-34900F8C9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45DF88-4D70-9187-47C4-59390DC6D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29F1-DC35-C34F-BC43-56622F248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782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99292-CDC5-5B8A-6220-63DB6C6B0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2DF5FE-5E86-EC5B-5909-CF315EBCF5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909260-6E76-65EE-E660-580DAFDF33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CAF812-AFC1-E010-DBD4-8C0F67395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29EBD-D39D-F249-AFFF-E2BFB3180E77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48EC78-3A1E-1DA8-C20C-D5286569E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AA6610-62BA-55F3-F62D-77EE72525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29F1-DC35-C34F-BC43-56622F248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11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B88B80-70FB-8ADC-99B8-A877A70F7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80CFDC-278F-571B-4009-3023097288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5E660-40EF-FC71-3CD4-761AF58BD6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29EBD-D39D-F249-AFFF-E2BFB3180E77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1555F-7D02-3DD3-4A51-7754A47BAC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3569A-1451-18E7-F181-C6D79C3425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229F1-DC35-C34F-BC43-56622F248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16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anadalife.co.uk/2022-wellbeing-calendar/menopause-line-manager-toolkit/" TargetMode="External"/><Relationship Id="rId13" Type="http://schemas.openxmlformats.org/officeDocument/2006/relationships/hyperlink" Target="https://www.canadalife.co.uk/2022-wellbeing-calendar/stress-resilience-toolkit-part-2-tips-on-building-resilience-and-your-self-help-tools/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www.canadalife.co.uk/2022-wellbeing-calendar/8-diet-habits-to-make-and-break/" TargetMode="External"/><Relationship Id="rId12" Type="http://schemas.openxmlformats.org/officeDocument/2006/relationships/hyperlink" Target="https://www.canadalife.co.uk/2022-wellbeing-calendar/stress-resilience-toolkit-part-1-spotting-the-signs-early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canadalife.co.uk/2022-wellbeing-calendar/working-with-cancer/" TargetMode="External"/><Relationship Id="rId11" Type="http://schemas.openxmlformats.org/officeDocument/2006/relationships/hyperlink" Target="https://www.awarenessdays.com/awareness-days-calendar/" TargetMode="External"/><Relationship Id="rId5" Type="http://schemas.openxmlformats.org/officeDocument/2006/relationships/hyperlink" Target="https://www.canadalife.co.uk/2022-wellbeing-calendar/money-makes-the-world-go-round/" TargetMode="External"/><Relationship Id="rId15" Type="http://schemas.openxmlformats.org/officeDocument/2006/relationships/hyperlink" Target="https://www.canadalife.co.uk/workplace-protection/working-with-cancer/" TargetMode="External"/><Relationship Id="rId10" Type="http://schemas.openxmlformats.org/officeDocument/2006/relationships/hyperlink" Target="https://www.canadalife.co.uk/2022-wellbeing-calendar/mental-health-toolkit-webinar-part-1-spotting-the-signs/" TargetMode="External"/><Relationship Id="rId4" Type="http://schemas.openxmlformats.org/officeDocument/2006/relationships/hyperlink" Target="https://attendee.gotowebinar.com/register/1686396173401073680" TargetMode="External"/><Relationship Id="rId9" Type="http://schemas.openxmlformats.org/officeDocument/2006/relationships/hyperlink" Target="https://www.canadalife.co.uk/2022-wellbeing-calendar/a-closer-look-at-loneliness/" TargetMode="External"/><Relationship Id="rId14" Type="http://schemas.openxmlformats.org/officeDocument/2006/relationships/hyperlink" Target="https://www.canadalife.co.uk/wellbeing-calendar/let-s-talk-about-the-menopause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life.co.uk/wellbeing-content-sign-up/" TargetMode="External"/><Relationship Id="rId2" Type="http://schemas.openxmlformats.org/officeDocument/2006/relationships/hyperlink" Target="https://www.canadalife.co.uk/workplace-protection/wellbeing-calendar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flower with white text&#10;&#10;Description automatically generated">
            <a:extLst>
              <a:ext uri="{FF2B5EF4-FFF2-40B4-BE49-F238E27FC236}">
                <a16:creationId xmlns:a16="http://schemas.microsoft.com/office/drawing/2014/main" id="{66E23694-90DF-AAA7-47DF-217971190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291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table with a computer&#10;&#10;Description automatically generated">
            <a:extLst>
              <a:ext uri="{FF2B5EF4-FFF2-40B4-BE49-F238E27FC236}">
                <a16:creationId xmlns:a16="http://schemas.microsoft.com/office/drawing/2014/main" id="{4F69E599-A6D9-B259-507A-30EE614B6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88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screenshot of a calendar&#10;&#10;Description automatically generated">
            <a:extLst>
              <a:ext uri="{FF2B5EF4-FFF2-40B4-BE49-F238E27FC236}">
                <a16:creationId xmlns:a16="http://schemas.microsoft.com/office/drawing/2014/main" id="{3B8706AC-9D8E-399D-07D3-7AE0EFD2C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BBE77A9-7F68-5821-0777-39911321AD8E}"/>
              </a:ext>
            </a:extLst>
          </p:cNvPr>
          <p:cNvSpPr/>
          <p:nvPr/>
        </p:nvSpPr>
        <p:spPr>
          <a:xfrm>
            <a:off x="2248331" y="2190004"/>
            <a:ext cx="2247152" cy="1235821"/>
          </a:xfrm>
          <a:prstGeom prst="rect">
            <a:avLst/>
          </a:prstGeom>
          <a:noFill/>
          <a:ln>
            <a:solidFill>
              <a:srgbClr val="F3C7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7AA72A-E7DF-C801-1765-C9879F4713E4}"/>
              </a:ext>
            </a:extLst>
          </p:cNvPr>
          <p:cNvSpPr/>
          <p:nvPr/>
        </p:nvSpPr>
        <p:spPr>
          <a:xfrm>
            <a:off x="4677206" y="2190004"/>
            <a:ext cx="2247152" cy="1235821"/>
          </a:xfrm>
          <a:prstGeom prst="rect">
            <a:avLst/>
          </a:prstGeom>
          <a:noFill/>
          <a:ln>
            <a:solidFill>
              <a:srgbClr val="F3C7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C7FD42-43F4-9C72-5A18-D5DC2F436348}"/>
              </a:ext>
            </a:extLst>
          </p:cNvPr>
          <p:cNvSpPr/>
          <p:nvPr/>
        </p:nvSpPr>
        <p:spPr>
          <a:xfrm>
            <a:off x="4677206" y="3603153"/>
            <a:ext cx="2247152" cy="1235821"/>
          </a:xfrm>
          <a:prstGeom prst="rect">
            <a:avLst/>
          </a:prstGeom>
          <a:noFill/>
          <a:ln>
            <a:solidFill>
              <a:srgbClr val="F3C7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00D3B8-7075-828D-E88F-63DA91E839D3}"/>
              </a:ext>
            </a:extLst>
          </p:cNvPr>
          <p:cNvSpPr/>
          <p:nvPr/>
        </p:nvSpPr>
        <p:spPr>
          <a:xfrm>
            <a:off x="4677206" y="5011265"/>
            <a:ext cx="2247152" cy="1235821"/>
          </a:xfrm>
          <a:prstGeom prst="rect">
            <a:avLst/>
          </a:prstGeom>
          <a:noFill/>
          <a:ln>
            <a:solidFill>
              <a:srgbClr val="F3C7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7D0D42-E884-4C3D-12F8-BFAAA9D03087}"/>
              </a:ext>
            </a:extLst>
          </p:cNvPr>
          <p:cNvSpPr/>
          <p:nvPr/>
        </p:nvSpPr>
        <p:spPr>
          <a:xfrm>
            <a:off x="2248331" y="5011265"/>
            <a:ext cx="2247152" cy="1235821"/>
          </a:xfrm>
          <a:prstGeom prst="rect">
            <a:avLst/>
          </a:prstGeom>
          <a:noFill/>
          <a:ln>
            <a:solidFill>
              <a:srgbClr val="F3C7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946829-4059-67AE-56BE-557519A56408}"/>
              </a:ext>
            </a:extLst>
          </p:cNvPr>
          <p:cNvSpPr/>
          <p:nvPr/>
        </p:nvSpPr>
        <p:spPr>
          <a:xfrm>
            <a:off x="2248331" y="3603153"/>
            <a:ext cx="2247152" cy="1235821"/>
          </a:xfrm>
          <a:prstGeom prst="rect">
            <a:avLst/>
          </a:prstGeom>
          <a:noFill/>
          <a:ln>
            <a:solidFill>
              <a:srgbClr val="F3C7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1C1ACD-44C1-F40D-BA79-7F6A4655749D}"/>
              </a:ext>
            </a:extLst>
          </p:cNvPr>
          <p:cNvSpPr/>
          <p:nvPr/>
        </p:nvSpPr>
        <p:spPr>
          <a:xfrm>
            <a:off x="9522475" y="5011265"/>
            <a:ext cx="2247152" cy="1235821"/>
          </a:xfrm>
          <a:prstGeom prst="rect">
            <a:avLst/>
          </a:prstGeom>
          <a:noFill/>
          <a:ln>
            <a:solidFill>
              <a:srgbClr val="5F5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1AB027-1B45-479F-2CFD-68BE6D09FE2F}"/>
              </a:ext>
            </a:extLst>
          </p:cNvPr>
          <p:cNvSpPr/>
          <p:nvPr/>
        </p:nvSpPr>
        <p:spPr>
          <a:xfrm>
            <a:off x="7093600" y="5011265"/>
            <a:ext cx="2247152" cy="1235821"/>
          </a:xfrm>
          <a:prstGeom prst="rect">
            <a:avLst/>
          </a:prstGeom>
          <a:noFill/>
          <a:ln>
            <a:solidFill>
              <a:srgbClr val="007F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4B2EEE-078B-D32F-0512-27F70CA809A7}"/>
              </a:ext>
            </a:extLst>
          </p:cNvPr>
          <p:cNvSpPr/>
          <p:nvPr/>
        </p:nvSpPr>
        <p:spPr>
          <a:xfrm>
            <a:off x="7102780" y="2190255"/>
            <a:ext cx="2247152" cy="1235821"/>
          </a:xfrm>
          <a:prstGeom prst="rect">
            <a:avLst/>
          </a:prstGeom>
          <a:noFill/>
          <a:ln>
            <a:solidFill>
              <a:srgbClr val="F3C7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6B1AEE7-690B-CFD2-4BB6-271450527876}"/>
              </a:ext>
            </a:extLst>
          </p:cNvPr>
          <p:cNvSpPr/>
          <p:nvPr/>
        </p:nvSpPr>
        <p:spPr>
          <a:xfrm>
            <a:off x="9525053" y="2183653"/>
            <a:ext cx="2247152" cy="1235821"/>
          </a:xfrm>
          <a:prstGeom prst="rect">
            <a:avLst/>
          </a:prstGeom>
          <a:noFill/>
          <a:ln>
            <a:solidFill>
              <a:srgbClr val="F3C7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DFD127B-4F71-A26C-D497-01A60ABB04CB}"/>
              </a:ext>
            </a:extLst>
          </p:cNvPr>
          <p:cNvSpPr/>
          <p:nvPr/>
        </p:nvSpPr>
        <p:spPr>
          <a:xfrm>
            <a:off x="9531655" y="3600103"/>
            <a:ext cx="2247152" cy="1235821"/>
          </a:xfrm>
          <a:prstGeom prst="rect">
            <a:avLst/>
          </a:prstGeom>
          <a:noFill/>
          <a:ln>
            <a:solidFill>
              <a:srgbClr val="F3C7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6A2933A-0630-DAB4-5A27-E91562042C1D}"/>
              </a:ext>
            </a:extLst>
          </p:cNvPr>
          <p:cNvSpPr/>
          <p:nvPr/>
        </p:nvSpPr>
        <p:spPr>
          <a:xfrm>
            <a:off x="7106081" y="3596802"/>
            <a:ext cx="2247152" cy="1235821"/>
          </a:xfrm>
          <a:prstGeom prst="rect">
            <a:avLst/>
          </a:prstGeom>
          <a:noFill/>
          <a:ln>
            <a:solidFill>
              <a:srgbClr val="F3C7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3553362-F4FF-4B7D-2A6D-15603E0AD1A3}"/>
              </a:ext>
            </a:extLst>
          </p:cNvPr>
          <p:cNvSpPr/>
          <p:nvPr/>
        </p:nvSpPr>
        <p:spPr>
          <a:xfrm>
            <a:off x="2260813" y="2196355"/>
            <a:ext cx="2247151" cy="1235821"/>
          </a:xfrm>
          <a:prstGeom prst="rect">
            <a:avLst/>
          </a:prstGeom>
          <a:solidFill>
            <a:srgbClr val="F3C71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Money makes the world go round</a:t>
            </a:r>
          </a:p>
          <a:p>
            <a:pPr algn="ctr"/>
            <a:r>
              <a:rPr lang="en-US" sz="7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On-demand webinar | 45 mins</a:t>
            </a:r>
          </a:p>
          <a:p>
            <a:pPr algn="ctr"/>
            <a:endParaRPr lang="en-US" sz="7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700" b="1" i="0" dirty="0">
                <a:solidFill>
                  <a:srgbClr val="52514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 the cost of living increases it’s important to review your financial position.</a:t>
            </a:r>
          </a:p>
          <a:p>
            <a:pPr algn="ctr"/>
            <a:endParaRPr lang="en-GB" sz="700" b="1" i="0" dirty="0">
              <a:solidFill>
                <a:srgbClr val="52514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700" b="0" i="0" dirty="0">
                <a:solidFill>
                  <a:srgbClr val="52514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this session you’ll learn how to get to grips with your finances, and make the most out of your hard-earned pay cheque </a:t>
            </a:r>
            <a:r>
              <a:rPr lang="en-GB" sz="700" dirty="0">
                <a:solidFill>
                  <a:srgbClr val="5251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sz="700" dirty="0">
                <a:solidFill>
                  <a:srgbClr val="525146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</a:t>
            </a:r>
            <a:r>
              <a:rPr lang="en-GB" sz="700" dirty="0">
                <a:solidFill>
                  <a:srgbClr val="525146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atch now</a:t>
            </a:r>
            <a:endParaRPr lang="en-GB" sz="700" b="1" i="0" dirty="0">
              <a:solidFill>
                <a:srgbClr val="52514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9263AE-11DB-D0C1-F699-493012BCA7BF}"/>
              </a:ext>
            </a:extLst>
          </p:cNvPr>
          <p:cNvSpPr/>
          <p:nvPr/>
        </p:nvSpPr>
        <p:spPr>
          <a:xfrm>
            <a:off x="7109384" y="3610818"/>
            <a:ext cx="2247151" cy="1235821"/>
          </a:xfrm>
          <a:prstGeom prst="rect">
            <a:avLst/>
          </a:prstGeom>
          <a:solidFill>
            <a:srgbClr val="F3C71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 with cancer</a:t>
            </a:r>
          </a:p>
          <a:p>
            <a:pPr algn="ctr"/>
            <a:r>
              <a:rPr lang="en-US" sz="7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On-demand webinar | 45 mins</a:t>
            </a:r>
          </a:p>
          <a:p>
            <a:pPr algn="ctr"/>
            <a:endParaRPr lang="en-US" sz="7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700" b="1" i="0" dirty="0">
                <a:solidFill>
                  <a:srgbClr val="52514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Learn how to support a return-to-work following cancer. </a:t>
            </a:r>
          </a:p>
          <a:p>
            <a:pPr algn="ctr"/>
            <a:endParaRPr lang="en-GB" sz="700" b="1" i="0" dirty="0">
              <a:solidFill>
                <a:srgbClr val="52514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700" b="0" i="0" dirty="0">
                <a:solidFill>
                  <a:srgbClr val="52514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This webinar could be useful for HR teams, line managers, or people looking to understand how to better support their colleagues </a:t>
            </a:r>
            <a:r>
              <a:rPr lang="en-GB" sz="700" dirty="0">
                <a:solidFill>
                  <a:srgbClr val="5251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sz="700" dirty="0">
                <a:solidFill>
                  <a:srgbClr val="525146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Watch now</a:t>
            </a:r>
            <a:endParaRPr lang="en-GB" sz="700" b="1" i="0" dirty="0">
              <a:solidFill>
                <a:srgbClr val="52514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BE1EF2-FC14-D267-B8BA-11C30311AC63}"/>
              </a:ext>
            </a:extLst>
          </p:cNvPr>
          <p:cNvSpPr/>
          <p:nvPr/>
        </p:nvSpPr>
        <p:spPr>
          <a:xfrm>
            <a:off x="9531656" y="2202706"/>
            <a:ext cx="2247151" cy="1235821"/>
          </a:xfrm>
          <a:prstGeom prst="rect">
            <a:avLst/>
          </a:prstGeom>
          <a:solidFill>
            <a:srgbClr val="F3C71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diet habits to make and break</a:t>
            </a:r>
          </a:p>
          <a:p>
            <a:pPr algn="ctr"/>
            <a:r>
              <a:rPr lang="en-US" sz="7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On-demand webinar | 45 mins</a:t>
            </a:r>
          </a:p>
          <a:p>
            <a:pPr algn="ctr"/>
            <a:endParaRPr lang="en-US" sz="7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700" b="1" i="0" dirty="0">
                <a:solidFill>
                  <a:srgbClr val="52514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Learn the diet habits we should all make and break.</a:t>
            </a:r>
          </a:p>
          <a:p>
            <a:pPr algn="ctr"/>
            <a:endParaRPr lang="en-GB" sz="700" b="1" i="0" dirty="0">
              <a:solidFill>
                <a:srgbClr val="52514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700" b="0" i="0" dirty="0">
                <a:solidFill>
                  <a:srgbClr val="52514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Join Sarah West, Senior Nutritionist at Teladoc Health UK, to learn the key diet habits we should all make and break </a:t>
            </a:r>
            <a:r>
              <a:rPr lang="en-GB" sz="700" dirty="0">
                <a:solidFill>
                  <a:srgbClr val="5251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sz="700" dirty="0">
                <a:solidFill>
                  <a:srgbClr val="525146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</a:t>
            </a:r>
            <a:r>
              <a:rPr lang="en-GB" sz="700" dirty="0">
                <a:solidFill>
                  <a:srgbClr val="525146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atch now</a:t>
            </a:r>
            <a:endParaRPr lang="en-GB" sz="700" b="1" i="0" dirty="0">
              <a:solidFill>
                <a:srgbClr val="52514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110F69-66EB-4B5C-B06D-BF5B122E71C1}"/>
              </a:ext>
            </a:extLst>
          </p:cNvPr>
          <p:cNvSpPr/>
          <p:nvPr/>
        </p:nvSpPr>
        <p:spPr>
          <a:xfrm>
            <a:off x="2260813" y="3600102"/>
            <a:ext cx="2247151" cy="1235821"/>
          </a:xfrm>
          <a:prstGeom prst="rect">
            <a:avLst/>
          </a:prstGeom>
          <a:solidFill>
            <a:srgbClr val="F3C71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Menopause: Line manager toolkit</a:t>
            </a:r>
          </a:p>
          <a:p>
            <a:pPr algn="ctr"/>
            <a:r>
              <a:rPr lang="en-US" sz="7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Article</a:t>
            </a:r>
          </a:p>
          <a:p>
            <a:pPr algn="ctr"/>
            <a:endParaRPr lang="en-US" sz="7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700" b="1" i="0" dirty="0">
                <a:solidFill>
                  <a:srgbClr val="52514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Helps line managers approach conversations and support team members who are impacted by the menopause.</a:t>
            </a:r>
          </a:p>
          <a:p>
            <a:pPr algn="ctr"/>
            <a:endParaRPr lang="en-GB" sz="700" b="1" i="0" dirty="0">
              <a:solidFill>
                <a:srgbClr val="52514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700" b="0" i="0" dirty="0">
                <a:solidFill>
                  <a:srgbClr val="52514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This toolkit helps line managers approach conversations and support team members who are impacted by the menopause </a:t>
            </a:r>
            <a:r>
              <a:rPr lang="en-GB" sz="700" dirty="0">
                <a:solidFill>
                  <a:srgbClr val="5251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sz="700" dirty="0">
                <a:solidFill>
                  <a:srgbClr val="525146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Access now</a:t>
            </a:r>
            <a:endParaRPr lang="en-GB" sz="700" b="1" i="0" dirty="0">
              <a:solidFill>
                <a:srgbClr val="52514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8401BB-F5C5-3DD9-77F9-FAD715E67D2D}"/>
              </a:ext>
            </a:extLst>
          </p:cNvPr>
          <p:cNvSpPr/>
          <p:nvPr/>
        </p:nvSpPr>
        <p:spPr>
          <a:xfrm>
            <a:off x="2248330" y="5017616"/>
            <a:ext cx="2247151" cy="1235821"/>
          </a:xfrm>
          <a:prstGeom prst="rect">
            <a:avLst/>
          </a:prstGeom>
          <a:solidFill>
            <a:srgbClr val="F3C71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Closer Look at Loneliness</a:t>
            </a:r>
          </a:p>
          <a:p>
            <a:pPr algn="ctr"/>
            <a:r>
              <a:rPr lang="en-US" sz="7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Article</a:t>
            </a:r>
          </a:p>
          <a:p>
            <a:pPr algn="ctr"/>
            <a:endParaRPr lang="en-US" sz="7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700" b="1" i="0" dirty="0">
                <a:solidFill>
                  <a:srgbClr val="52514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Loneliness can be viewed on a spectrum; we can all feel lonely sometimes and that’s normal.</a:t>
            </a:r>
          </a:p>
          <a:p>
            <a:pPr algn="ctr"/>
            <a:endParaRPr lang="en-GB" sz="700" b="1" i="0" dirty="0">
              <a:solidFill>
                <a:srgbClr val="52514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700" b="0" i="0" dirty="0">
                <a:solidFill>
                  <a:srgbClr val="52514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Raising awareness and normalising the subject matter can do so much to help vulnerable people speak up and share how they’re truly feeling </a:t>
            </a:r>
            <a:r>
              <a:rPr lang="en-GB" sz="700" dirty="0">
                <a:solidFill>
                  <a:srgbClr val="5251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GB" sz="700" dirty="0">
                <a:solidFill>
                  <a:srgbClr val="525146"/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Read more</a:t>
            </a:r>
            <a:endParaRPr lang="en-GB" sz="700" b="1" i="0" dirty="0">
              <a:solidFill>
                <a:srgbClr val="52514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53E4E1-8D38-C216-941A-EB0748DDF6F8}"/>
              </a:ext>
            </a:extLst>
          </p:cNvPr>
          <p:cNvSpPr/>
          <p:nvPr/>
        </p:nvSpPr>
        <p:spPr>
          <a:xfrm>
            <a:off x="4677207" y="5017616"/>
            <a:ext cx="2247151" cy="1235821"/>
          </a:xfrm>
          <a:prstGeom prst="rect">
            <a:avLst/>
          </a:prstGeom>
          <a:solidFill>
            <a:srgbClr val="F3C71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 Health Webinar - Spotting the Signs</a:t>
            </a:r>
          </a:p>
          <a:p>
            <a:pPr algn="ctr"/>
            <a:r>
              <a:rPr lang="en-US" sz="7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On-demand webinar | 35 mins</a:t>
            </a:r>
          </a:p>
          <a:p>
            <a:pPr algn="ctr"/>
            <a:endParaRPr lang="en-US" sz="7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700" b="1" i="0" dirty="0">
                <a:solidFill>
                  <a:srgbClr val="52514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Designed to teach mental health awareness in the workplace.</a:t>
            </a:r>
          </a:p>
          <a:p>
            <a:pPr algn="ctr"/>
            <a:endParaRPr lang="en-GB" sz="700" b="1" i="0" dirty="0">
              <a:solidFill>
                <a:srgbClr val="52514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700" b="0" i="0" dirty="0">
                <a:solidFill>
                  <a:srgbClr val="52514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This webinar is designed to teach mental health awareness, so you can have more confidence supporting colleagues with a mental health condition in the workplace </a:t>
            </a:r>
            <a:r>
              <a:rPr lang="en-GB" sz="700" dirty="0">
                <a:solidFill>
                  <a:srgbClr val="5251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sz="700" dirty="0">
                <a:solidFill>
                  <a:srgbClr val="525146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</a:t>
            </a:r>
            <a:r>
              <a:rPr lang="en-GB" sz="700" dirty="0">
                <a:solidFill>
                  <a:srgbClr val="525146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atch now</a:t>
            </a:r>
            <a:endParaRPr lang="en-GB" sz="700" b="1" i="0" dirty="0">
              <a:solidFill>
                <a:srgbClr val="52514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24C263-A43B-A3F8-CA1A-BDA2C3819260}"/>
              </a:ext>
            </a:extLst>
          </p:cNvPr>
          <p:cNvSpPr/>
          <p:nvPr/>
        </p:nvSpPr>
        <p:spPr>
          <a:xfrm>
            <a:off x="7094049" y="5017616"/>
            <a:ext cx="2247151" cy="1235821"/>
          </a:xfrm>
          <a:prstGeom prst="rect">
            <a:avLst/>
          </a:prstGeom>
          <a:solidFill>
            <a:srgbClr val="007F8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Planned activity</a:t>
            </a:r>
          </a:p>
          <a:p>
            <a:pPr algn="ctr"/>
            <a:endParaRPr lang="en-US" sz="7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700" b="1" i="0" dirty="0">
                <a:solidFill>
                  <a:srgbClr val="52514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Add your planned activity below: </a:t>
            </a:r>
          </a:p>
          <a:p>
            <a:pPr algn="ctr"/>
            <a:endParaRPr lang="en-GB" sz="700" b="1" dirty="0">
              <a:solidFill>
                <a:srgbClr val="5251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700" dirty="0">
                <a:solidFill>
                  <a:srgbClr val="5251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 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700" dirty="0">
                <a:solidFill>
                  <a:srgbClr val="5251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 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700" dirty="0">
                <a:solidFill>
                  <a:srgbClr val="5251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 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023F48-7399-070D-4B41-66FD06067740}"/>
              </a:ext>
            </a:extLst>
          </p:cNvPr>
          <p:cNvSpPr/>
          <p:nvPr/>
        </p:nvSpPr>
        <p:spPr>
          <a:xfrm>
            <a:off x="9522473" y="5017616"/>
            <a:ext cx="2247151" cy="1235821"/>
          </a:xfrm>
          <a:prstGeom prst="rect">
            <a:avLst/>
          </a:prstGeom>
          <a:solidFill>
            <a:srgbClr val="5F5BA3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Awareness days</a:t>
            </a:r>
          </a:p>
          <a:p>
            <a:pPr algn="ctr"/>
            <a:endParaRPr lang="en-US" sz="7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700" b="1" i="0" dirty="0">
                <a:solidFill>
                  <a:srgbClr val="52514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Include your chosen days below: </a:t>
            </a:r>
          </a:p>
          <a:p>
            <a:pPr algn="ctr"/>
            <a:endParaRPr lang="en-US" sz="7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700" dirty="0">
                <a:solidFill>
                  <a:srgbClr val="5251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Awareness day 1: Date – Link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700" dirty="0">
                <a:solidFill>
                  <a:srgbClr val="5251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Awareness day 2: Date – Link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700" dirty="0">
                <a:solidFill>
                  <a:srgbClr val="5251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Awareness day 3: Date – Link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700" dirty="0">
              <a:solidFill>
                <a:srgbClr val="5251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700" b="1" dirty="0">
                <a:solidFill>
                  <a:srgbClr val="5251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Inspiration can be </a:t>
            </a:r>
            <a:r>
              <a:rPr lang="en-GB" sz="700" b="1" dirty="0">
                <a:solidFill>
                  <a:srgbClr val="525146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found here</a:t>
            </a:r>
            <a:endParaRPr lang="en-US" sz="7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A35BA2-C80C-B812-64CF-04DF9AD08A92}"/>
              </a:ext>
            </a:extLst>
          </p:cNvPr>
          <p:cNvSpPr/>
          <p:nvPr/>
        </p:nvSpPr>
        <p:spPr>
          <a:xfrm>
            <a:off x="4664725" y="2190004"/>
            <a:ext cx="2247151" cy="1235821"/>
          </a:xfrm>
          <a:prstGeom prst="rect">
            <a:avLst/>
          </a:prstGeom>
          <a:solidFill>
            <a:srgbClr val="F3C71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Stress resilience t</a:t>
            </a:r>
            <a:r>
              <a:rPr lang="en-US" sz="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oolkit part 1 </a:t>
            </a:r>
          </a:p>
          <a:p>
            <a:pPr algn="ctr"/>
            <a:r>
              <a:rPr lang="en-US" sz="7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On-demand webinar | 45 mins</a:t>
            </a:r>
          </a:p>
          <a:p>
            <a:pPr algn="ctr"/>
            <a:endParaRPr lang="en-US" sz="7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700" b="1" i="0" dirty="0">
                <a:solidFill>
                  <a:srgbClr val="52514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Learn how to spot some key signs of stress before it develops into a bigger issue.</a:t>
            </a:r>
          </a:p>
          <a:p>
            <a:pPr algn="ctr"/>
            <a:endParaRPr lang="en-GB" sz="700" b="1" i="0" dirty="0">
              <a:solidFill>
                <a:srgbClr val="52514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700" b="0" i="0" dirty="0">
                <a:solidFill>
                  <a:srgbClr val="52514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This webinar will teach you how to spot some key signs of stress before it develops into a bigger issue </a:t>
            </a:r>
            <a:r>
              <a:rPr lang="en-GB" sz="700" dirty="0">
                <a:solidFill>
                  <a:srgbClr val="5251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sz="700" dirty="0">
                <a:solidFill>
                  <a:srgbClr val="525146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Watch now</a:t>
            </a:r>
            <a:endParaRPr lang="en-GB" sz="700" b="1" i="0" dirty="0">
              <a:solidFill>
                <a:srgbClr val="52514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4F09DBF-0B12-FF27-001A-410B20131FAA}"/>
              </a:ext>
            </a:extLst>
          </p:cNvPr>
          <p:cNvSpPr/>
          <p:nvPr/>
        </p:nvSpPr>
        <p:spPr>
          <a:xfrm>
            <a:off x="7106082" y="2190004"/>
            <a:ext cx="2247151" cy="1235821"/>
          </a:xfrm>
          <a:prstGeom prst="rect">
            <a:avLst/>
          </a:prstGeom>
          <a:solidFill>
            <a:srgbClr val="F3C71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Stress resilience t</a:t>
            </a:r>
            <a:r>
              <a:rPr lang="en-US" sz="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oolkit part 2 </a:t>
            </a:r>
          </a:p>
          <a:p>
            <a:pPr algn="ctr"/>
            <a:r>
              <a:rPr lang="en-US" sz="7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On-demand webinar | 45 mins</a:t>
            </a:r>
          </a:p>
          <a:p>
            <a:pPr algn="ctr"/>
            <a:endParaRPr lang="en-US" sz="7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700" b="1" i="0" dirty="0">
                <a:solidFill>
                  <a:srgbClr val="52514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Building resilience with self-help tools that you can use to help minimise the impacts of stress.</a:t>
            </a:r>
          </a:p>
          <a:p>
            <a:pPr algn="ctr"/>
            <a:endParaRPr lang="en-GB" sz="700" b="1" i="0" dirty="0">
              <a:solidFill>
                <a:srgbClr val="52514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700" b="0" i="0" dirty="0">
                <a:solidFill>
                  <a:srgbClr val="52514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This webinar will provide some self-help tools that you can use to help minimise the impacts of stress </a:t>
            </a:r>
            <a:r>
              <a:rPr lang="en-GB" sz="700" dirty="0">
                <a:solidFill>
                  <a:srgbClr val="5251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sz="700" dirty="0">
                <a:solidFill>
                  <a:srgbClr val="525146"/>
                </a:solidFill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Watch now</a:t>
            </a:r>
            <a:endParaRPr lang="en-GB" sz="700" b="1" i="0" dirty="0">
              <a:solidFill>
                <a:srgbClr val="52514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1D9E828-F780-E888-E6AE-C06B7C06BF14}"/>
              </a:ext>
            </a:extLst>
          </p:cNvPr>
          <p:cNvSpPr/>
          <p:nvPr/>
        </p:nvSpPr>
        <p:spPr>
          <a:xfrm>
            <a:off x="4683447" y="3603153"/>
            <a:ext cx="2247151" cy="1235821"/>
          </a:xfrm>
          <a:prstGeom prst="rect">
            <a:avLst/>
          </a:prstGeom>
          <a:solidFill>
            <a:srgbClr val="F3C71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 about the menopause</a:t>
            </a:r>
          </a:p>
          <a:p>
            <a:pPr algn="ctr"/>
            <a:r>
              <a:rPr lang="en-US" sz="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Webpage</a:t>
            </a:r>
            <a:endParaRPr lang="en-US" sz="7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7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700" b="1" i="0" dirty="0">
                <a:solidFill>
                  <a:srgbClr val="52514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Building awareness around the menopause is fundamental to normalising the topic. </a:t>
            </a:r>
          </a:p>
          <a:p>
            <a:pPr algn="ctr"/>
            <a:endParaRPr lang="en-GB" sz="700" b="1" dirty="0">
              <a:solidFill>
                <a:srgbClr val="5251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700" b="0" i="0" dirty="0">
                <a:solidFill>
                  <a:srgbClr val="52514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Access the resources and guidance you need to support your people through the menopause, including guides for HR and line managers </a:t>
            </a:r>
            <a:r>
              <a:rPr lang="en-GB" sz="700" dirty="0">
                <a:solidFill>
                  <a:srgbClr val="5251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sz="700" dirty="0">
                <a:solidFill>
                  <a:srgbClr val="525146"/>
                </a:solidFill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Access now</a:t>
            </a:r>
            <a:endParaRPr lang="en-GB" sz="700" b="1" i="0" dirty="0">
              <a:solidFill>
                <a:srgbClr val="52514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B11493-7751-6107-B0CC-A5270CEFCEAC}"/>
              </a:ext>
            </a:extLst>
          </p:cNvPr>
          <p:cNvSpPr/>
          <p:nvPr/>
        </p:nvSpPr>
        <p:spPr>
          <a:xfrm>
            <a:off x="9534957" y="3593752"/>
            <a:ext cx="2247151" cy="1235821"/>
          </a:xfrm>
          <a:prstGeom prst="rect">
            <a:avLst/>
          </a:prstGeom>
          <a:solidFill>
            <a:srgbClr val="F3C71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Working with cancer</a:t>
            </a:r>
          </a:p>
          <a:p>
            <a:pPr algn="ctr"/>
            <a:r>
              <a:rPr lang="en-GB" sz="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Webpage</a:t>
            </a:r>
            <a:endParaRPr lang="en-US" sz="7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7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700" b="1" i="0" dirty="0">
                <a:solidFill>
                  <a:srgbClr val="52514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More people than ever are surviving cancer, which means that more people are likely to experience cancer in the workplace.</a:t>
            </a:r>
          </a:p>
          <a:p>
            <a:pPr algn="ctr"/>
            <a:endParaRPr lang="en-GB" sz="700" b="1" dirty="0">
              <a:solidFill>
                <a:srgbClr val="5251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700" b="0" i="0" dirty="0">
                <a:solidFill>
                  <a:srgbClr val="52514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Discover how to support employees through cancer and how to make the most of the support available through our policies </a:t>
            </a:r>
            <a:r>
              <a:rPr lang="en-GB" sz="700" dirty="0">
                <a:solidFill>
                  <a:srgbClr val="5251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sz="700" dirty="0">
                <a:solidFill>
                  <a:srgbClr val="525146"/>
                </a:solidFill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Access now</a:t>
            </a:r>
            <a:endParaRPr lang="en-GB" sz="700" b="1" i="0" dirty="0">
              <a:solidFill>
                <a:srgbClr val="52514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461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screen shot of a computer&#10;&#10;Description automatically generated">
            <a:extLst>
              <a:ext uri="{FF2B5EF4-FFF2-40B4-BE49-F238E27FC236}">
                <a16:creationId xmlns:a16="http://schemas.microsoft.com/office/drawing/2014/main" id="{EE03B090-8AD5-2499-FF8E-79F888E17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EE366A-0CC1-BA93-092A-1194C5B895EF}"/>
              </a:ext>
            </a:extLst>
          </p:cNvPr>
          <p:cNvSpPr/>
          <p:nvPr/>
        </p:nvSpPr>
        <p:spPr>
          <a:xfrm>
            <a:off x="1566680" y="2316128"/>
            <a:ext cx="2247152" cy="1235821"/>
          </a:xfrm>
          <a:prstGeom prst="rect">
            <a:avLst/>
          </a:prstGeom>
          <a:noFill/>
          <a:ln>
            <a:solidFill>
              <a:srgbClr val="F3C7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DCBAAA-ACDD-FB93-7C11-C4B7E78FB118}"/>
              </a:ext>
            </a:extLst>
          </p:cNvPr>
          <p:cNvSpPr/>
          <p:nvPr/>
        </p:nvSpPr>
        <p:spPr>
          <a:xfrm>
            <a:off x="3995555" y="2316128"/>
            <a:ext cx="2247152" cy="1235821"/>
          </a:xfrm>
          <a:prstGeom prst="rect">
            <a:avLst/>
          </a:prstGeom>
          <a:noFill/>
          <a:ln>
            <a:solidFill>
              <a:srgbClr val="F3C7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3A85A3-5C4D-0C6E-C1CD-A299D10B3971}"/>
              </a:ext>
            </a:extLst>
          </p:cNvPr>
          <p:cNvSpPr/>
          <p:nvPr/>
        </p:nvSpPr>
        <p:spPr>
          <a:xfrm>
            <a:off x="3995555" y="3729277"/>
            <a:ext cx="2247152" cy="1235821"/>
          </a:xfrm>
          <a:prstGeom prst="rect">
            <a:avLst/>
          </a:prstGeom>
          <a:noFill/>
          <a:ln>
            <a:solidFill>
              <a:srgbClr val="F3C7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4C8A8A-6BF4-2A51-5721-DCFFE6A520F4}"/>
              </a:ext>
            </a:extLst>
          </p:cNvPr>
          <p:cNvSpPr/>
          <p:nvPr/>
        </p:nvSpPr>
        <p:spPr>
          <a:xfrm>
            <a:off x="3995555" y="5137389"/>
            <a:ext cx="2247152" cy="1235821"/>
          </a:xfrm>
          <a:prstGeom prst="rect">
            <a:avLst/>
          </a:prstGeom>
          <a:noFill/>
          <a:ln>
            <a:solidFill>
              <a:srgbClr val="F3C7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818DCF-98AC-6322-53B3-A25BB5B18553}"/>
              </a:ext>
            </a:extLst>
          </p:cNvPr>
          <p:cNvSpPr/>
          <p:nvPr/>
        </p:nvSpPr>
        <p:spPr>
          <a:xfrm>
            <a:off x="1566680" y="5137389"/>
            <a:ext cx="2247152" cy="1235821"/>
          </a:xfrm>
          <a:prstGeom prst="rect">
            <a:avLst/>
          </a:prstGeom>
          <a:noFill/>
          <a:ln>
            <a:solidFill>
              <a:srgbClr val="F3C7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D32191-9DE4-2DB0-C00E-9C61B805E223}"/>
              </a:ext>
            </a:extLst>
          </p:cNvPr>
          <p:cNvSpPr/>
          <p:nvPr/>
        </p:nvSpPr>
        <p:spPr>
          <a:xfrm>
            <a:off x="1566680" y="3729277"/>
            <a:ext cx="2247152" cy="1235821"/>
          </a:xfrm>
          <a:prstGeom prst="rect">
            <a:avLst/>
          </a:prstGeom>
          <a:noFill/>
          <a:ln>
            <a:solidFill>
              <a:srgbClr val="F3C7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0921A4-306D-F63E-59BD-C51080F33CA1}"/>
              </a:ext>
            </a:extLst>
          </p:cNvPr>
          <p:cNvSpPr/>
          <p:nvPr/>
        </p:nvSpPr>
        <p:spPr>
          <a:xfrm>
            <a:off x="6737770" y="2316128"/>
            <a:ext cx="2247152" cy="1235821"/>
          </a:xfrm>
          <a:prstGeom prst="rect">
            <a:avLst/>
          </a:prstGeom>
          <a:noFill/>
          <a:ln>
            <a:solidFill>
              <a:srgbClr val="007F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62249F-69B7-9556-BDBE-EF2BA50BCF6E}"/>
              </a:ext>
            </a:extLst>
          </p:cNvPr>
          <p:cNvSpPr/>
          <p:nvPr/>
        </p:nvSpPr>
        <p:spPr>
          <a:xfrm>
            <a:off x="6737770" y="5137389"/>
            <a:ext cx="2247152" cy="1235821"/>
          </a:xfrm>
          <a:prstGeom prst="rect">
            <a:avLst/>
          </a:prstGeom>
          <a:noFill/>
          <a:ln>
            <a:solidFill>
              <a:srgbClr val="007F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5FE123-7BF6-351B-4F99-67C8AB89587B}"/>
              </a:ext>
            </a:extLst>
          </p:cNvPr>
          <p:cNvSpPr/>
          <p:nvPr/>
        </p:nvSpPr>
        <p:spPr>
          <a:xfrm>
            <a:off x="6737770" y="3729277"/>
            <a:ext cx="2247152" cy="1235821"/>
          </a:xfrm>
          <a:prstGeom prst="rect">
            <a:avLst/>
          </a:prstGeom>
          <a:noFill/>
          <a:ln>
            <a:solidFill>
              <a:srgbClr val="007F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0A027F-8E7E-6125-1B57-79B642747AC1}"/>
              </a:ext>
            </a:extLst>
          </p:cNvPr>
          <p:cNvSpPr/>
          <p:nvPr/>
        </p:nvSpPr>
        <p:spPr>
          <a:xfrm>
            <a:off x="9490495" y="2316128"/>
            <a:ext cx="2247152" cy="1235821"/>
          </a:xfrm>
          <a:prstGeom prst="rect">
            <a:avLst/>
          </a:prstGeom>
          <a:noFill/>
          <a:ln>
            <a:solidFill>
              <a:srgbClr val="5F5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AB4221-B7E6-134D-5A25-67B231B065D6}"/>
              </a:ext>
            </a:extLst>
          </p:cNvPr>
          <p:cNvSpPr/>
          <p:nvPr/>
        </p:nvSpPr>
        <p:spPr>
          <a:xfrm>
            <a:off x="9490495" y="3729277"/>
            <a:ext cx="2247152" cy="1235821"/>
          </a:xfrm>
          <a:prstGeom prst="rect">
            <a:avLst/>
          </a:prstGeom>
          <a:noFill/>
          <a:ln>
            <a:solidFill>
              <a:srgbClr val="5F5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D36765-1605-2901-4B38-FC17EB46DAB8}"/>
              </a:ext>
            </a:extLst>
          </p:cNvPr>
          <p:cNvSpPr/>
          <p:nvPr/>
        </p:nvSpPr>
        <p:spPr>
          <a:xfrm>
            <a:off x="9490495" y="5137389"/>
            <a:ext cx="2247152" cy="1235821"/>
          </a:xfrm>
          <a:prstGeom prst="rect">
            <a:avLst/>
          </a:prstGeom>
          <a:noFill/>
          <a:ln>
            <a:solidFill>
              <a:srgbClr val="5F5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686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screen shot of a computer&#10;&#10;Description automatically generated">
            <a:extLst>
              <a:ext uri="{FF2B5EF4-FFF2-40B4-BE49-F238E27FC236}">
                <a16:creationId xmlns:a16="http://schemas.microsoft.com/office/drawing/2014/main" id="{0D2C1F03-90D1-75C8-E3C2-438792A19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BCA1D67-86C1-44F8-565D-1D2026DBB743}"/>
              </a:ext>
            </a:extLst>
          </p:cNvPr>
          <p:cNvSpPr/>
          <p:nvPr/>
        </p:nvSpPr>
        <p:spPr>
          <a:xfrm>
            <a:off x="1566680" y="2316128"/>
            <a:ext cx="2247152" cy="1235821"/>
          </a:xfrm>
          <a:prstGeom prst="rect">
            <a:avLst/>
          </a:prstGeom>
          <a:noFill/>
          <a:ln>
            <a:solidFill>
              <a:srgbClr val="F3C7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57E37E-D2BA-9FF7-18ED-7AEA48A32452}"/>
              </a:ext>
            </a:extLst>
          </p:cNvPr>
          <p:cNvSpPr/>
          <p:nvPr/>
        </p:nvSpPr>
        <p:spPr>
          <a:xfrm>
            <a:off x="3995555" y="2316128"/>
            <a:ext cx="2247152" cy="1235821"/>
          </a:xfrm>
          <a:prstGeom prst="rect">
            <a:avLst/>
          </a:prstGeom>
          <a:noFill/>
          <a:ln>
            <a:solidFill>
              <a:srgbClr val="F3C7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E08139-37DF-0758-338F-C236ABC6521B}"/>
              </a:ext>
            </a:extLst>
          </p:cNvPr>
          <p:cNvSpPr/>
          <p:nvPr/>
        </p:nvSpPr>
        <p:spPr>
          <a:xfrm>
            <a:off x="3995555" y="3729277"/>
            <a:ext cx="2247152" cy="1235821"/>
          </a:xfrm>
          <a:prstGeom prst="rect">
            <a:avLst/>
          </a:prstGeom>
          <a:noFill/>
          <a:ln>
            <a:solidFill>
              <a:srgbClr val="F3C7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D3DECC-367C-CDC4-B49A-81D760DE63CA}"/>
              </a:ext>
            </a:extLst>
          </p:cNvPr>
          <p:cNvSpPr/>
          <p:nvPr/>
        </p:nvSpPr>
        <p:spPr>
          <a:xfrm>
            <a:off x="3995555" y="5137389"/>
            <a:ext cx="2247152" cy="1235821"/>
          </a:xfrm>
          <a:prstGeom prst="rect">
            <a:avLst/>
          </a:prstGeom>
          <a:noFill/>
          <a:ln>
            <a:solidFill>
              <a:srgbClr val="F3C7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5EA940-6FF8-ABFF-FAD2-5D19268E1178}"/>
              </a:ext>
            </a:extLst>
          </p:cNvPr>
          <p:cNvSpPr/>
          <p:nvPr/>
        </p:nvSpPr>
        <p:spPr>
          <a:xfrm>
            <a:off x="1566680" y="5137389"/>
            <a:ext cx="2247152" cy="1235821"/>
          </a:xfrm>
          <a:prstGeom prst="rect">
            <a:avLst/>
          </a:prstGeom>
          <a:noFill/>
          <a:ln>
            <a:solidFill>
              <a:srgbClr val="F3C7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06F60A-6C93-0CB4-0205-A3990222E2D9}"/>
              </a:ext>
            </a:extLst>
          </p:cNvPr>
          <p:cNvSpPr/>
          <p:nvPr/>
        </p:nvSpPr>
        <p:spPr>
          <a:xfrm>
            <a:off x="1566680" y="3729277"/>
            <a:ext cx="2247152" cy="1235821"/>
          </a:xfrm>
          <a:prstGeom prst="rect">
            <a:avLst/>
          </a:prstGeom>
          <a:noFill/>
          <a:ln>
            <a:solidFill>
              <a:srgbClr val="F3C7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241FD1-BD1B-D60F-05CB-87CA4EF29E67}"/>
              </a:ext>
            </a:extLst>
          </p:cNvPr>
          <p:cNvSpPr/>
          <p:nvPr/>
        </p:nvSpPr>
        <p:spPr>
          <a:xfrm>
            <a:off x="6737770" y="2316128"/>
            <a:ext cx="2247152" cy="1235821"/>
          </a:xfrm>
          <a:prstGeom prst="rect">
            <a:avLst/>
          </a:prstGeom>
          <a:noFill/>
          <a:ln>
            <a:solidFill>
              <a:srgbClr val="007F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345515-0576-6A61-F9CF-E75D25D6EDC3}"/>
              </a:ext>
            </a:extLst>
          </p:cNvPr>
          <p:cNvSpPr/>
          <p:nvPr/>
        </p:nvSpPr>
        <p:spPr>
          <a:xfrm>
            <a:off x="6737770" y="5137389"/>
            <a:ext cx="2247152" cy="1235821"/>
          </a:xfrm>
          <a:prstGeom prst="rect">
            <a:avLst/>
          </a:prstGeom>
          <a:noFill/>
          <a:ln>
            <a:solidFill>
              <a:srgbClr val="007F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7FED67-4211-7100-E16A-4623CEF846AF}"/>
              </a:ext>
            </a:extLst>
          </p:cNvPr>
          <p:cNvSpPr/>
          <p:nvPr/>
        </p:nvSpPr>
        <p:spPr>
          <a:xfrm>
            <a:off x="6737770" y="3729277"/>
            <a:ext cx="2247152" cy="1235821"/>
          </a:xfrm>
          <a:prstGeom prst="rect">
            <a:avLst/>
          </a:prstGeom>
          <a:noFill/>
          <a:ln>
            <a:solidFill>
              <a:srgbClr val="007F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08C94A-E917-7953-1F39-1882DDBB144A}"/>
              </a:ext>
            </a:extLst>
          </p:cNvPr>
          <p:cNvSpPr/>
          <p:nvPr/>
        </p:nvSpPr>
        <p:spPr>
          <a:xfrm>
            <a:off x="9490495" y="2316128"/>
            <a:ext cx="2247152" cy="1235821"/>
          </a:xfrm>
          <a:prstGeom prst="rect">
            <a:avLst/>
          </a:prstGeom>
          <a:noFill/>
          <a:ln>
            <a:solidFill>
              <a:srgbClr val="5F5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EE814F-5D46-1D71-D4B1-4C0C11A8895C}"/>
              </a:ext>
            </a:extLst>
          </p:cNvPr>
          <p:cNvSpPr/>
          <p:nvPr/>
        </p:nvSpPr>
        <p:spPr>
          <a:xfrm>
            <a:off x="9490495" y="3729277"/>
            <a:ext cx="2247152" cy="1235821"/>
          </a:xfrm>
          <a:prstGeom prst="rect">
            <a:avLst/>
          </a:prstGeom>
          <a:noFill/>
          <a:ln>
            <a:solidFill>
              <a:srgbClr val="5F5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566C86-1CCE-5D2A-576A-97624BE4C3ED}"/>
              </a:ext>
            </a:extLst>
          </p:cNvPr>
          <p:cNvSpPr/>
          <p:nvPr/>
        </p:nvSpPr>
        <p:spPr>
          <a:xfrm>
            <a:off x="9490495" y="5137389"/>
            <a:ext cx="2247152" cy="1235821"/>
          </a:xfrm>
          <a:prstGeom prst="rect">
            <a:avLst/>
          </a:prstGeom>
          <a:noFill/>
          <a:ln>
            <a:solidFill>
              <a:srgbClr val="5F5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789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screen shot of a computer&#10;&#10;Description automatically generated">
            <a:extLst>
              <a:ext uri="{FF2B5EF4-FFF2-40B4-BE49-F238E27FC236}">
                <a16:creationId xmlns:a16="http://schemas.microsoft.com/office/drawing/2014/main" id="{3E1F0AE1-DA33-E975-32EA-C0742D0FE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369B1F2-0038-48D5-AC6B-A91C4694625F}"/>
              </a:ext>
            </a:extLst>
          </p:cNvPr>
          <p:cNvSpPr/>
          <p:nvPr/>
        </p:nvSpPr>
        <p:spPr>
          <a:xfrm>
            <a:off x="1566680" y="2316128"/>
            <a:ext cx="2247152" cy="1235821"/>
          </a:xfrm>
          <a:prstGeom prst="rect">
            <a:avLst/>
          </a:prstGeom>
          <a:noFill/>
          <a:ln>
            <a:solidFill>
              <a:srgbClr val="F3C7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ABA3E63-3194-31CC-D75E-8B87E96B44E7}"/>
              </a:ext>
            </a:extLst>
          </p:cNvPr>
          <p:cNvSpPr/>
          <p:nvPr/>
        </p:nvSpPr>
        <p:spPr>
          <a:xfrm>
            <a:off x="3995555" y="2316128"/>
            <a:ext cx="2247152" cy="1235821"/>
          </a:xfrm>
          <a:prstGeom prst="rect">
            <a:avLst/>
          </a:prstGeom>
          <a:noFill/>
          <a:ln>
            <a:solidFill>
              <a:srgbClr val="F3C7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79A5E6-5FC7-8F43-4E78-4E2EBE036849}"/>
              </a:ext>
            </a:extLst>
          </p:cNvPr>
          <p:cNvSpPr/>
          <p:nvPr/>
        </p:nvSpPr>
        <p:spPr>
          <a:xfrm>
            <a:off x="3995555" y="3729277"/>
            <a:ext cx="2247152" cy="1235821"/>
          </a:xfrm>
          <a:prstGeom prst="rect">
            <a:avLst/>
          </a:prstGeom>
          <a:noFill/>
          <a:ln>
            <a:solidFill>
              <a:srgbClr val="F3C7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38BAB0-2DEF-3891-AFEF-CB6D470BD7F3}"/>
              </a:ext>
            </a:extLst>
          </p:cNvPr>
          <p:cNvSpPr/>
          <p:nvPr/>
        </p:nvSpPr>
        <p:spPr>
          <a:xfrm>
            <a:off x="3995555" y="5137389"/>
            <a:ext cx="2247152" cy="1235821"/>
          </a:xfrm>
          <a:prstGeom prst="rect">
            <a:avLst/>
          </a:prstGeom>
          <a:noFill/>
          <a:ln>
            <a:solidFill>
              <a:srgbClr val="F3C7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AB8F88-3315-538F-D96E-511982722E65}"/>
              </a:ext>
            </a:extLst>
          </p:cNvPr>
          <p:cNvSpPr/>
          <p:nvPr/>
        </p:nvSpPr>
        <p:spPr>
          <a:xfrm>
            <a:off x="1566680" y="5137389"/>
            <a:ext cx="2247152" cy="1235821"/>
          </a:xfrm>
          <a:prstGeom prst="rect">
            <a:avLst/>
          </a:prstGeom>
          <a:noFill/>
          <a:ln>
            <a:solidFill>
              <a:srgbClr val="F3C7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422452-478B-D65C-3846-941BF2656526}"/>
              </a:ext>
            </a:extLst>
          </p:cNvPr>
          <p:cNvSpPr/>
          <p:nvPr/>
        </p:nvSpPr>
        <p:spPr>
          <a:xfrm>
            <a:off x="1566680" y="3729277"/>
            <a:ext cx="2247152" cy="1235821"/>
          </a:xfrm>
          <a:prstGeom prst="rect">
            <a:avLst/>
          </a:prstGeom>
          <a:noFill/>
          <a:ln>
            <a:solidFill>
              <a:srgbClr val="F3C7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404B3F-5AB6-3671-09BD-A75871E0DB57}"/>
              </a:ext>
            </a:extLst>
          </p:cNvPr>
          <p:cNvSpPr/>
          <p:nvPr/>
        </p:nvSpPr>
        <p:spPr>
          <a:xfrm>
            <a:off x="6737770" y="2316128"/>
            <a:ext cx="2247152" cy="1235821"/>
          </a:xfrm>
          <a:prstGeom prst="rect">
            <a:avLst/>
          </a:prstGeom>
          <a:noFill/>
          <a:ln>
            <a:solidFill>
              <a:srgbClr val="007F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54B947-63FC-7FE2-21C8-03AD49CF03F4}"/>
              </a:ext>
            </a:extLst>
          </p:cNvPr>
          <p:cNvSpPr/>
          <p:nvPr/>
        </p:nvSpPr>
        <p:spPr>
          <a:xfrm>
            <a:off x="6737770" y="5137389"/>
            <a:ext cx="2247152" cy="1235821"/>
          </a:xfrm>
          <a:prstGeom prst="rect">
            <a:avLst/>
          </a:prstGeom>
          <a:noFill/>
          <a:ln>
            <a:solidFill>
              <a:srgbClr val="007F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BAC3DF-7766-1C02-1269-EB50F257D7D5}"/>
              </a:ext>
            </a:extLst>
          </p:cNvPr>
          <p:cNvSpPr/>
          <p:nvPr/>
        </p:nvSpPr>
        <p:spPr>
          <a:xfrm>
            <a:off x="6737770" y="3729277"/>
            <a:ext cx="2247152" cy="1235821"/>
          </a:xfrm>
          <a:prstGeom prst="rect">
            <a:avLst/>
          </a:prstGeom>
          <a:noFill/>
          <a:ln>
            <a:solidFill>
              <a:srgbClr val="007F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8BA591-93BE-0978-C5CC-6B52FCB42F1F}"/>
              </a:ext>
            </a:extLst>
          </p:cNvPr>
          <p:cNvSpPr/>
          <p:nvPr/>
        </p:nvSpPr>
        <p:spPr>
          <a:xfrm>
            <a:off x="9490495" y="2316128"/>
            <a:ext cx="2247152" cy="1235821"/>
          </a:xfrm>
          <a:prstGeom prst="rect">
            <a:avLst/>
          </a:prstGeom>
          <a:noFill/>
          <a:ln>
            <a:solidFill>
              <a:srgbClr val="5F5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FC273D-7257-C443-9BEE-9CA4A3CC162A}"/>
              </a:ext>
            </a:extLst>
          </p:cNvPr>
          <p:cNvSpPr/>
          <p:nvPr/>
        </p:nvSpPr>
        <p:spPr>
          <a:xfrm>
            <a:off x="9490495" y="3729277"/>
            <a:ext cx="2247152" cy="1235821"/>
          </a:xfrm>
          <a:prstGeom prst="rect">
            <a:avLst/>
          </a:prstGeom>
          <a:noFill/>
          <a:ln>
            <a:solidFill>
              <a:srgbClr val="5F5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E47A10-F551-87CF-274F-ED563FBB83CE}"/>
              </a:ext>
            </a:extLst>
          </p:cNvPr>
          <p:cNvSpPr/>
          <p:nvPr/>
        </p:nvSpPr>
        <p:spPr>
          <a:xfrm>
            <a:off x="9490495" y="5137389"/>
            <a:ext cx="2247152" cy="1235821"/>
          </a:xfrm>
          <a:prstGeom prst="rect">
            <a:avLst/>
          </a:prstGeom>
          <a:noFill/>
          <a:ln>
            <a:solidFill>
              <a:srgbClr val="5F5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403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screen shot of a computer&#10;&#10;Description automatically generated">
            <a:extLst>
              <a:ext uri="{FF2B5EF4-FFF2-40B4-BE49-F238E27FC236}">
                <a16:creationId xmlns:a16="http://schemas.microsoft.com/office/drawing/2014/main" id="{F64C0750-BDB8-1068-6DEB-821206A31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90A3849-606F-D75F-45B1-F6E82B81C4D9}"/>
              </a:ext>
            </a:extLst>
          </p:cNvPr>
          <p:cNvSpPr/>
          <p:nvPr/>
        </p:nvSpPr>
        <p:spPr>
          <a:xfrm>
            <a:off x="1566680" y="2316128"/>
            <a:ext cx="2247152" cy="1235821"/>
          </a:xfrm>
          <a:prstGeom prst="rect">
            <a:avLst/>
          </a:prstGeom>
          <a:noFill/>
          <a:ln>
            <a:solidFill>
              <a:srgbClr val="F3C7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CE97608-C342-CD01-C7FC-C66757160B2B}"/>
              </a:ext>
            </a:extLst>
          </p:cNvPr>
          <p:cNvSpPr/>
          <p:nvPr/>
        </p:nvSpPr>
        <p:spPr>
          <a:xfrm>
            <a:off x="3995555" y="2316128"/>
            <a:ext cx="2247152" cy="1235821"/>
          </a:xfrm>
          <a:prstGeom prst="rect">
            <a:avLst/>
          </a:prstGeom>
          <a:noFill/>
          <a:ln>
            <a:solidFill>
              <a:srgbClr val="F3C7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3AB08D-1344-5AE4-A8B4-F4886ED6C093}"/>
              </a:ext>
            </a:extLst>
          </p:cNvPr>
          <p:cNvSpPr/>
          <p:nvPr/>
        </p:nvSpPr>
        <p:spPr>
          <a:xfrm>
            <a:off x="3995555" y="3729277"/>
            <a:ext cx="2247152" cy="1235821"/>
          </a:xfrm>
          <a:prstGeom prst="rect">
            <a:avLst/>
          </a:prstGeom>
          <a:noFill/>
          <a:ln>
            <a:solidFill>
              <a:srgbClr val="F3C7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6A156B-698A-EFFA-FBB0-4FE626D40A3B}"/>
              </a:ext>
            </a:extLst>
          </p:cNvPr>
          <p:cNvSpPr/>
          <p:nvPr/>
        </p:nvSpPr>
        <p:spPr>
          <a:xfrm>
            <a:off x="3995555" y="5137389"/>
            <a:ext cx="2247152" cy="1235821"/>
          </a:xfrm>
          <a:prstGeom prst="rect">
            <a:avLst/>
          </a:prstGeom>
          <a:noFill/>
          <a:ln>
            <a:solidFill>
              <a:srgbClr val="F3C7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18178F-844E-D35C-D024-4D0B1D8E16F8}"/>
              </a:ext>
            </a:extLst>
          </p:cNvPr>
          <p:cNvSpPr/>
          <p:nvPr/>
        </p:nvSpPr>
        <p:spPr>
          <a:xfrm>
            <a:off x="1566680" y="5137389"/>
            <a:ext cx="2247152" cy="1235821"/>
          </a:xfrm>
          <a:prstGeom prst="rect">
            <a:avLst/>
          </a:prstGeom>
          <a:noFill/>
          <a:ln>
            <a:solidFill>
              <a:srgbClr val="F3C7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FC3C06-75C2-E735-4BD9-0A4AB75A7761}"/>
              </a:ext>
            </a:extLst>
          </p:cNvPr>
          <p:cNvSpPr/>
          <p:nvPr/>
        </p:nvSpPr>
        <p:spPr>
          <a:xfrm>
            <a:off x="1566680" y="3729277"/>
            <a:ext cx="2247152" cy="1235821"/>
          </a:xfrm>
          <a:prstGeom prst="rect">
            <a:avLst/>
          </a:prstGeom>
          <a:noFill/>
          <a:ln>
            <a:solidFill>
              <a:srgbClr val="F3C7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4AA50F-E423-7AF9-DEBC-775E83BFBB6D}"/>
              </a:ext>
            </a:extLst>
          </p:cNvPr>
          <p:cNvSpPr/>
          <p:nvPr/>
        </p:nvSpPr>
        <p:spPr>
          <a:xfrm>
            <a:off x="6737770" y="2316128"/>
            <a:ext cx="2247152" cy="1235821"/>
          </a:xfrm>
          <a:prstGeom prst="rect">
            <a:avLst/>
          </a:prstGeom>
          <a:noFill/>
          <a:ln>
            <a:solidFill>
              <a:srgbClr val="007F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4CADB9-5221-CB5B-1DAE-90416E98FFF6}"/>
              </a:ext>
            </a:extLst>
          </p:cNvPr>
          <p:cNvSpPr/>
          <p:nvPr/>
        </p:nvSpPr>
        <p:spPr>
          <a:xfrm>
            <a:off x="6737770" y="5137389"/>
            <a:ext cx="2247152" cy="1235821"/>
          </a:xfrm>
          <a:prstGeom prst="rect">
            <a:avLst/>
          </a:prstGeom>
          <a:noFill/>
          <a:ln>
            <a:solidFill>
              <a:srgbClr val="007F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50B72F-942A-FE32-3FA8-DFC056803BAD}"/>
              </a:ext>
            </a:extLst>
          </p:cNvPr>
          <p:cNvSpPr/>
          <p:nvPr/>
        </p:nvSpPr>
        <p:spPr>
          <a:xfrm>
            <a:off x="6737770" y="3729277"/>
            <a:ext cx="2247152" cy="1235821"/>
          </a:xfrm>
          <a:prstGeom prst="rect">
            <a:avLst/>
          </a:prstGeom>
          <a:noFill/>
          <a:ln>
            <a:solidFill>
              <a:srgbClr val="007F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1671B7-4FF6-A5FE-C158-A58E81DE9BFA}"/>
              </a:ext>
            </a:extLst>
          </p:cNvPr>
          <p:cNvSpPr/>
          <p:nvPr/>
        </p:nvSpPr>
        <p:spPr>
          <a:xfrm>
            <a:off x="9490495" y="2316128"/>
            <a:ext cx="2247152" cy="1235821"/>
          </a:xfrm>
          <a:prstGeom prst="rect">
            <a:avLst/>
          </a:prstGeom>
          <a:noFill/>
          <a:ln>
            <a:solidFill>
              <a:srgbClr val="5F5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CF0B78-4B28-9E1F-6679-99DC4C9874FF}"/>
              </a:ext>
            </a:extLst>
          </p:cNvPr>
          <p:cNvSpPr/>
          <p:nvPr/>
        </p:nvSpPr>
        <p:spPr>
          <a:xfrm>
            <a:off x="9490495" y="3729277"/>
            <a:ext cx="2247152" cy="1235821"/>
          </a:xfrm>
          <a:prstGeom prst="rect">
            <a:avLst/>
          </a:prstGeom>
          <a:noFill/>
          <a:ln>
            <a:solidFill>
              <a:srgbClr val="5F5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DF0B841-708A-94F5-E36E-221FB99AD62E}"/>
              </a:ext>
            </a:extLst>
          </p:cNvPr>
          <p:cNvSpPr/>
          <p:nvPr/>
        </p:nvSpPr>
        <p:spPr>
          <a:xfrm>
            <a:off x="9490495" y="5137389"/>
            <a:ext cx="2247152" cy="1235821"/>
          </a:xfrm>
          <a:prstGeom prst="rect">
            <a:avLst/>
          </a:prstGeom>
          <a:noFill/>
          <a:ln>
            <a:solidFill>
              <a:srgbClr val="5F5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548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B3677B5A-6EA2-C43E-360E-516C52E6329D}"/>
              </a:ext>
            </a:extLst>
          </p:cNvPr>
          <p:cNvSpPr/>
          <p:nvPr/>
        </p:nvSpPr>
        <p:spPr>
          <a:xfrm>
            <a:off x="1282262" y="4687614"/>
            <a:ext cx="1702676" cy="39939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hlinkClick r:id="rId3"/>
            <a:extLst>
              <a:ext uri="{FF2B5EF4-FFF2-40B4-BE49-F238E27FC236}">
                <a16:creationId xmlns:a16="http://schemas.microsoft.com/office/drawing/2014/main" id="{EC458057-6E91-F915-F7D1-636B5900EEB5}"/>
              </a:ext>
            </a:extLst>
          </p:cNvPr>
          <p:cNvSpPr/>
          <p:nvPr/>
        </p:nvSpPr>
        <p:spPr>
          <a:xfrm>
            <a:off x="3435915" y="4690103"/>
            <a:ext cx="1702676" cy="39939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erson and person looking at a computer&#10;&#10;Description automatically generated">
            <a:extLst>
              <a:ext uri="{FF2B5EF4-FFF2-40B4-BE49-F238E27FC236}">
                <a16:creationId xmlns:a16="http://schemas.microsoft.com/office/drawing/2014/main" id="{6E2632B3-D730-4653-CBE1-AE66927948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61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white rectangular object with a flower&#10;&#10;Description automatically generated">
            <a:extLst>
              <a:ext uri="{FF2B5EF4-FFF2-40B4-BE49-F238E27FC236}">
                <a16:creationId xmlns:a16="http://schemas.microsoft.com/office/drawing/2014/main" id="{F37E1898-5496-0CAF-837F-4CC71886F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3165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526</Words>
  <Application>Microsoft Office PowerPoint</Application>
  <PresentationFormat>Widescreen</PresentationFormat>
  <Paragraphs>77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Slawson, Neil</dc:creator>
  <cp:lastModifiedBy>Lovell, Georgina</cp:lastModifiedBy>
  <cp:revision>15</cp:revision>
  <dcterms:created xsi:type="dcterms:W3CDTF">2022-06-13T14:31:20Z</dcterms:created>
  <dcterms:modified xsi:type="dcterms:W3CDTF">2023-12-05T11:25:08Z</dcterms:modified>
</cp:coreProperties>
</file>